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6" r:id="rId2"/>
    <p:sldId id="268" r:id="rId3"/>
    <p:sldId id="274" r:id="rId4"/>
    <p:sldId id="273" r:id="rId5"/>
    <p:sldId id="272" r:id="rId6"/>
    <p:sldId id="271" r:id="rId7"/>
    <p:sldId id="270" r:id="rId8"/>
    <p:sldId id="269" r:id="rId9"/>
    <p:sldId id="263" r:id="rId10"/>
    <p:sldId id="280" r:id="rId11"/>
    <p:sldId id="279" r:id="rId12"/>
    <p:sldId id="278" r:id="rId13"/>
    <p:sldId id="277" r:id="rId14"/>
    <p:sldId id="276" r:id="rId15"/>
    <p:sldId id="275" r:id="rId16"/>
    <p:sldId id="285" r:id="rId17"/>
    <p:sldId id="284" r:id="rId18"/>
    <p:sldId id="283" r:id="rId19"/>
    <p:sldId id="282" r:id="rId20"/>
    <p:sldId id="281" r:id="rId21"/>
    <p:sldId id="289" r:id="rId22"/>
    <p:sldId id="288" r:id="rId23"/>
    <p:sldId id="287" r:id="rId24"/>
    <p:sldId id="286" r:id="rId25"/>
    <p:sldId id="291" r:id="rId26"/>
    <p:sldId id="290" r:id="rId27"/>
    <p:sldId id="264" r:id="rId28"/>
    <p:sldId id="292" r:id="rId29"/>
    <p:sldId id="267" r:id="rId30"/>
    <p:sldId id="29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3" autoAdjust="0"/>
    <p:restoredTop sz="94660"/>
  </p:normalViewPr>
  <p:slideViewPr>
    <p:cSldViewPr>
      <p:cViewPr varScale="1">
        <p:scale>
          <a:sx n="64" d="100"/>
          <a:sy n="64" d="100"/>
        </p:scale>
        <p:origin x="-10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932"/>
            <a:ext cx="8424088" cy="1260000"/>
          </a:xfrm>
        </p:spPr>
        <p:txBody>
          <a:bodyPr/>
          <a:lstStyle>
            <a:lvl1pPr>
              <a:defRPr sz="8000" b="0">
                <a:solidFill>
                  <a:schemeClr val="bg2">
                    <a:lumMod val="25000"/>
                  </a:schemeClr>
                </a:solidFill>
                <a:effectLst/>
                <a:latin typeface="Cassandra" pitchFamily="66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28591"/>
            <a:ext cx="6400800" cy="1260000"/>
          </a:xfrm>
        </p:spPr>
        <p:txBody>
          <a:bodyPr/>
          <a:lstStyle>
            <a:lvl1pPr marL="0" indent="0" algn="ctr">
              <a:buNone/>
              <a:defRPr sz="3600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241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 marL="342000" indent="-342000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741600" indent="-284400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1144800" indent="-230400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3559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96863"/>
            <a:ext cx="7920038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71550" y="1631950"/>
            <a:ext cx="7920038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9" r:id="rId2"/>
    <p:sldLayoutId id="2147483720" r:id="rId3"/>
    <p:sldLayoutId id="2147483721" r:id="rId4"/>
    <p:sldLayoutId id="2147483722" r:id="rId5"/>
    <p:sldLayoutId id="214748372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kern="1200">
          <a:solidFill>
            <a:srgbClr val="4A452A"/>
          </a:solidFill>
          <a:latin typeface="Cassandra" pitchFamily="66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·"/>
        <a:defRPr sz="3200" kern="1200">
          <a:solidFill>
            <a:srgbClr val="4A452A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4A452A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A452A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288" y="1019142"/>
            <a:ext cx="8424862" cy="1797083"/>
          </a:xfrm>
        </p:spPr>
        <p:txBody>
          <a:bodyPr/>
          <a:lstStyle/>
          <a:p>
            <a:pPr>
              <a:defRPr/>
            </a:pP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5500" dirty="0" smtClean="0"/>
              <a:t>Звіт завідувача філії </a:t>
            </a:r>
            <a:r>
              <a:rPr lang="uk-UA" sz="5500" dirty="0" err="1" smtClean="0"/>
              <a:t>Гребінківська</a:t>
            </a:r>
            <a:r>
              <a:rPr lang="uk-UA" sz="5500" dirty="0" smtClean="0"/>
              <a:t> ЗОШ </a:t>
            </a:r>
            <a:br>
              <a:rPr lang="uk-UA" sz="5500" dirty="0" smtClean="0"/>
            </a:br>
            <a:r>
              <a:rPr lang="uk-UA" sz="5500" dirty="0" smtClean="0"/>
              <a:t>І-ІІ ступенів №1 </a:t>
            </a:r>
            <a:r>
              <a:rPr lang="uk-UA" sz="5500" dirty="0" err="1" smtClean="0"/>
              <a:t>Ставицької</a:t>
            </a:r>
            <a:r>
              <a:rPr lang="uk-UA" sz="5500" dirty="0" smtClean="0"/>
              <a:t> Л.Д.</a:t>
            </a:r>
            <a:br>
              <a:rPr lang="uk-UA" sz="5500" dirty="0" smtClean="0"/>
            </a:br>
            <a:r>
              <a:rPr lang="uk-UA" sz="5500" dirty="0" smtClean="0"/>
              <a:t>2018-2019 </a:t>
            </a:r>
            <a:r>
              <a:rPr lang="uk-UA" sz="5500" dirty="0" err="1" smtClean="0"/>
              <a:t>н.р</a:t>
            </a:r>
            <a:r>
              <a:rPr lang="uk-UA" sz="5500" dirty="0" smtClean="0"/>
              <a:t>.</a:t>
            </a:r>
            <a:endParaRPr lang="ru-RU" sz="55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6525" y="3529013"/>
            <a:ext cx="6400800" cy="1258887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9343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Вивчення</a:t>
            </a:r>
            <a:r>
              <a:rPr lang="ru-RU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рівня</a:t>
            </a:r>
            <a:r>
              <a:rPr lang="ru-RU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навчальних</a:t>
            </a:r>
            <a:r>
              <a:rPr lang="ru-RU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досягнень</a:t>
            </a:r>
            <a:r>
              <a:rPr lang="ru-RU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учнів</a:t>
            </a:r>
            <a:r>
              <a:rPr lang="ru-RU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 2-4 </a:t>
            </a:r>
            <a:r>
              <a:rPr lang="ru-RU" sz="32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класів</a:t>
            </a:r>
            <a:r>
              <a:rPr lang="ru-RU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з</a:t>
            </a:r>
            <a:r>
              <a:rPr lang="ru-RU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інформатики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92082" y="1566838"/>
          <a:ext cx="8069374" cy="4635842"/>
        </p:xfrm>
        <a:graphic>
          <a:graphicData uri="http://schemas.openxmlformats.org/drawingml/2006/table">
            <a:tbl>
              <a:tblPr/>
              <a:tblGrid>
                <a:gridCol w="3719979"/>
                <a:gridCol w="1458114"/>
                <a:gridCol w="1458114"/>
                <a:gridCol w="1433167"/>
              </a:tblGrid>
              <a:tr h="23179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omic Sans MS" pitchFamily="66" charset="0"/>
                          <a:ea typeface="Times New Roman"/>
                        </a:rPr>
                        <a:t>               </a:t>
                      </a:r>
                      <a:r>
                        <a:rPr lang="uk-UA" sz="2800" dirty="0" smtClean="0">
                          <a:latin typeface="Comic Sans MS" pitchFamily="66" charset="0"/>
                          <a:ea typeface="Times New Roman"/>
                        </a:rPr>
                        <a:t> Класи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8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omic Sans MS" pitchFamily="66" charset="0"/>
                          <a:ea typeface="Times New Roman"/>
                        </a:rPr>
                        <a:t>Рівні </a:t>
                      </a:r>
                      <a:endParaRPr lang="uk-UA" sz="2800" dirty="0" smtClean="0">
                        <a:latin typeface="Comic Sans MS" pitchFamily="66" charset="0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latin typeface="Comic Sans MS" pitchFamily="66" charset="0"/>
                          <a:ea typeface="Times New Roman"/>
                        </a:rPr>
                        <a:t>навчальних </a:t>
                      </a:r>
                      <a:r>
                        <a:rPr lang="uk-UA" sz="2800" dirty="0">
                          <a:latin typeface="Comic Sans MS" pitchFamily="66" charset="0"/>
                          <a:ea typeface="Times New Roman"/>
                        </a:rPr>
                        <a:t>досягнень</a:t>
                      </a:r>
                      <a:endParaRPr lang="ru-RU" sz="2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Comic Sans MS" pitchFamily="66" charset="0"/>
                          <a:ea typeface="Times New Roman"/>
                        </a:rPr>
                        <a:t>2</a:t>
                      </a:r>
                      <a:endParaRPr lang="ru-RU" sz="28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28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Comic Sans MS" pitchFamily="66" charset="0"/>
                          <a:ea typeface="Times New Roman"/>
                        </a:rPr>
                        <a:t>3</a:t>
                      </a:r>
                      <a:endParaRPr lang="ru-RU" sz="28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28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Comic Sans MS" pitchFamily="66" charset="0"/>
                          <a:ea typeface="Times New Roman"/>
                        </a:rPr>
                        <a:t>4</a:t>
                      </a:r>
                      <a:endParaRPr lang="ru-RU" sz="28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omic Sans MS" pitchFamily="66" charset="0"/>
                          <a:ea typeface="Times New Roman"/>
                        </a:rPr>
                        <a:t>Початковий</a:t>
                      </a:r>
                      <a:endParaRPr lang="ru-RU" sz="2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kern="100">
                          <a:latin typeface="Comic Sans MS" pitchFamily="66" charset="0"/>
                          <a:ea typeface="SimSun"/>
                          <a:cs typeface="Times New Roman"/>
                        </a:rPr>
                        <a:t>1</a:t>
                      </a:r>
                      <a:endParaRPr lang="ru-RU" sz="2800" kern="100">
                        <a:latin typeface="Comic Sans MS" pitchFamily="66" charset="0"/>
                        <a:ea typeface="SimSun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kern="100">
                          <a:latin typeface="Comic Sans MS" pitchFamily="66" charset="0"/>
                          <a:ea typeface="SimSun"/>
                          <a:cs typeface="Times New Roman"/>
                        </a:rPr>
                        <a:t>3</a:t>
                      </a:r>
                      <a:endParaRPr lang="ru-RU" sz="2800" kern="100">
                        <a:latin typeface="Comic Sans MS" pitchFamily="66" charset="0"/>
                        <a:ea typeface="SimSun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kern="100">
                          <a:latin typeface="Comic Sans MS" pitchFamily="66" charset="0"/>
                          <a:ea typeface="SimSun"/>
                          <a:cs typeface="Times New Roman"/>
                        </a:rPr>
                        <a:t>4</a:t>
                      </a:r>
                      <a:endParaRPr lang="ru-RU" sz="2800" kern="100">
                        <a:latin typeface="Comic Sans MS" pitchFamily="66" charset="0"/>
                        <a:ea typeface="SimSun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omic Sans MS" pitchFamily="66" charset="0"/>
                          <a:ea typeface="Times New Roman"/>
                        </a:rPr>
                        <a:t>Середній </a:t>
                      </a:r>
                      <a:endParaRPr lang="ru-RU" sz="2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kern="100">
                          <a:latin typeface="Comic Sans MS" pitchFamily="66" charset="0"/>
                          <a:ea typeface="SimSun"/>
                          <a:cs typeface="Times New Roman"/>
                        </a:rPr>
                        <a:t>7</a:t>
                      </a:r>
                      <a:endParaRPr lang="ru-RU" sz="2800" kern="100">
                        <a:latin typeface="Comic Sans MS" pitchFamily="66" charset="0"/>
                        <a:ea typeface="SimSun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kern="100">
                          <a:latin typeface="Comic Sans MS" pitchFamily="66" charset="0"/>
                          <a:ea typeface="SimSun"/>
                          <a:cs typeface="Times New Roman"/>
                        </a:rPr>
                        <a:t>4</a:t>
                      </a:r>
                      <a:endParaRPr lang="ru-RU" sz="2800" kern="100">
                        <a:latin typeface="Comic Sans MS" pitchFamily="66" charset="0"/>
                        <a:ea typeface="SimSun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kern="100">
                          <a:latin typeface="Comic Sans MS" pitchFamily="66" charset="0"/>
                          <a:ea typeface="SimSun"/>
                          <a:cs typeface="Times New Roman"/>
                        </a:rPr>
                        <a:t>7</a:t>
                      </a:r>
                      <a:endParaRPr lang="ru-RU" sz="2800" kern="100">
                        <a:latin typeface="Comic Sans MS" pitchFamily="66" charset="0"/>
                        <a:ea typeface="SimSun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omic Sans MS" pitchFamily="66" charset="0"/>
                          <a:ea typeface="Times New Roman"/>
                        </a:rPr>
                        <a:t>Достатній</a:t>
                      </a:r>
                      <a:endParaRPr lang="ru-RU" sz="2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kern="100" dirty="0">
                          <a:latin typeface="Comic Sans MS" pitchFamily="66" charset="0"/>
                          <a:ea typeface="SimSun"/>
                          <a:cs typeface="Times New Roman"/>
                        </a:rPr>
                        <a:t>3</a:t>
                      </a:r>
                      <a:endParaRPr lang="ru-RU" sz="2800" kern="100" dirty="0">
                        <a:latin typeface="Comic Sans MS" pitchFamily="66" charset="0"/>
                        <a:ea typeface="SimSun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kern="100" dirty="0">
                          <a:latin typeface="Comic Sans MS" pitchFamily="66" charset="0"/>
                          <a:ea typeface="SimSun"/>
                          <a:cs typeface="Times New Roman"/>
                        </a:rPr>
                        <a:t>0</a:t>
                      </a:r>
                      <a:endParaRPr lang="ru-RU" sz="2800" kern="100" dirty="0">
                        <a:latin typeface="Comic Sans MS" pitchFamily="66" charset="0"/>
                        <a:ea typeface="SimSun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kern="100">
                          <a:latin typeface="Comic Sans MS" pitchFamily="66" charset="0"/>
                          <a:ea typeface="SimSun"/>
                          <a:cs typeface="Times New Roman"/>
                        </a:rPr>
                        <a:t>4</a:t>
                      </a:r>
                      <a:endParaRPr lang="ru-RU" sz="2800" kern="100">
                        <a:latin typeface="Comic Sans MS" pitchFamily="66" charset="0"/>
                        <a:ea typeface="SimSun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omic Sans MS" pitchFamily="66" charset="0"/>
                          <a:ea typeface="Times New Roman"/>
                        </a:rPr>
                        <a:t>Високий</a:t>
                      </a:r>
                      <a:endParaRPr lang="ru-RU" sz="2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kern="100" dirty="0">
                          <a:latin typeface="Comic Sans MS" pitchFamily="66" charset="0"/>
                          <a:ea typeface="SimSun"/>
                          <a:cs typeface="Times New Roman"/>
                        </a:rPr>
                        <a:t>3</a:t>
                      </a:r>
                      <a:endParaRPr lang="ru-RU" sz="2800" kern="100" dirty="0">
                        <a:latin typeface="Comic Sans MS" pitchFamily="66" charset="0"/>
                        <a:ea typeface="SimSun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kern="100" dirty="0">
                          <a:latin typeface="Comic Sans MS" pitchFamily="66" charset="0"/>
                          <a:ea typeface="SimSun"/>
                          <a:cs typeface="Times New Roman"/>
                        </a:rPr>
                        <a:t>2</a:t>
                      </a:r>
                      <a:endParaRPr lang="ru-RU" sz="2800" kern="100" dirty="0">
                        <a:latin typeface="Comic Sans MS" pitchFamily="66" charset="0"/>
                        <a:ea typeface="SimSun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kern="100" dirty="0">
                          <a:latin typeface="Comic Sans MS" pitchFamily="66" charset="0"/>
                          <a:ea typeface="SimSun"/>
                          <a:cs typeface="Times New Roman"/>
                        </a:rPr>
                        <a:t>6</a:t>
                      </a:r>
                      <a:endParaRPr lang="ru-RU" sz="2800" kern="100" dirty="0">
                        <a:latin typeface="Comic Sans MS" pitchFamily="66" charset="0"/>
                        <a:ea typeface="SimSun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1" name="AutoShape 1"/>
          <p:cNvSpPr>
            <a:spLocks noChangeShapeType="1"/>
          </p:cNvSpPr>
          <p:nvPr/>
        </p:nvSpPr>
        <p:spPr bwMode="auto">
          <a:xfrm>
            <a:off x="811160" y="1566837"/>
            <a:ext cx="3760839" cy="233683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440" y="215857"/>
            <a:ext cx="8763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Результативність</a:t>
            </a:r>
            <a:r>
              <a:rPr lang="ru-RU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роботи</a:t>
            </a:r>
            <a:r>
              <a:rPr lang="ru-RU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 закладу </a:t>
            </a:r>
            <a:r>
              <a:rPr lang="ru-RU" sz="32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освіти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39778" y="3684591"/>
          <a:ext cx="7740756" cy="2921040"/>
        </p:xfrm>
        <a:graphic>
          <a:graphicData uri="http://schemas.openxmlformats.org/drawingml/2006/table">
            <a:tbl>
              <a:tblPr/>
              <a:tblGrid>
                <a:gridCol w="1233043"/>
                <a:gridCol w="1678305"/>
                <a:gridCol w="1678305"/>
                <a:gridCol w="1609803"/>
                <a:gridCol w="1541300"/>
              </a:tblGrid>
              <a:tr h="64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Comic Sans MS" pitchFamily="66" charset="0"/>
                          <a:ea typeface="Times New Roman"/>
                        </a:rPr>
                        <a:t>Клас</a:t>
                      </a: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Comic Sans MS" pitchFamily="66" charset="0"/>
                          <a:ea typeface="Times New Roman"/>
                        </a:rPr>
                        <a:t>Початковий рівень</a:t>
                      </a: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Comic Sans MS" pitchFamily="66" charset="0"/>
                          <a:ea typeface="Times New Roman"/>
                        </a:rPr>
                        <a:t>Середній рівень</a:t>
                      </a: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Comic Sans MS" pitchFamily="66" charset="0"/>
                          <a:ea typeface="Times New Roman"/>
                        </a:rPr>
                        <a:t>Достатній рівень</a:t>
                      </a: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Comic Sans MS" pitchFamily="66" charset="0"/>
                          <a:ea typeface="Times New Roman"/>
                        </a:rPr>
                        <a:t>Високий рівень</a:t>
                      </a: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Comic Sans MS" pitchFamily="66" charset="0"/>
                          <a:ea typeface="Times New Roman"/>
                        </a:rPr>
                        <a:t>3</a:t>
                      </a: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Comic Sans MS" pitchFamily="66" charset="0"/>
                          <a:ea typeface="Times New Roman"/>
                        </a:rPr>
                        <a:t>–</a:t>
                      </a: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Comic Sans MS" pitchFamily="66" charset="0"/>
                          <a:ea typeface="Times New Roman"/>
                        </a:rPr>
                        <a:t>64</a:t>
                      </a: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Comic Sans MS" pitchFamily="66" charset="0"/>
                          <a:ea typeface="Times New Roman"/>
                        </a:rPr>
                        <a:t>9</a:t>
                      </a: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Comic Sans MS" pitchFamily="66" charset="0"/>
                          <a:ea typeface="Times New Roman"/>
                        </a:rPr>
                        <a:t>27</a:t>
                      </a: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Comic Sans MS" pitchFamily="66" charset="0"/>
                          <a:ea typeface="Times New Roman"/>
                        </a:rPr>
                        <a:t>4</a:t>
                      </a: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Comic Sans MS" pitchFamily="66" charset="0"/>
                          <a:ea typeface="Times New Roman"/>
                        </a:rPr>
                        <a:t>4</a:t>
                      </a: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Comic Sans MS" pitchFamily="66" charset="0"/>
                          <a:ea typeface="Times New Roman"/>
                        </a:rPr>
                        <a:t>33</a:t>
                      </a: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Comic Sans MS" pitchFamily="66" charset="0"/>
                          <a:ea typeface="Times New Roman"/>
                        </a:rPr>
                        <a:t>37</a:t>
                      </a: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Comic Sans MS" pitchFamily="66" charset="0"/>
                          <a:ea typeface="Times New Roman"/>
                        </a:rPr>
                        <a:t>26</a:t>
                      </a: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Comic Sans MS" pitchFamily="66" charset="0"/>
                          <a:ea typeface="Times New Roman"/>
                        </a:rPr>
                        <a:t>5</a:t>
                      </a: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Comic Sans MS" pitchFamily="66" charset="0"/>
                          <a:ea typeface="Times New Roman"/>
                        </a:rPr>
                        <a:t>–</a:t>
                      </a: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Comic Sans MS" pitchFamily="66" charset="0"/>
                          <a:ea typeface="Times New Roman"/>
                        </a:rPr>
                        <a:t>33,3</a:t>
                      </a: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Comic Sans MS" pitchFamily="66" charset="0"/>
                          <a:ea typeface="Times New Roman"/>
                        </a:rPr>
                        <a:t>33,3</a:t>
                      </a: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Comic Sans MS" pitchFamily="66" charset="0"/>
                          <a:ea typeface="Times New Roman"/>
                        </a:rPr>
                        <a:t>33,3</a:t>
                      </a: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Comic Sans MS" pitchFamily="66" charset="0"/>
                          <a:ea typeface="Times New Roman"/>
                        </a:rPr>
                        <a:t>6</a:t>
                      </a: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Comic Sans MS" pitchFamily="66" charset="0"/>
                          <a:ea typeface="Times New Roman"/>
                        </a:rPr>
                        <a:t>–</a:t>
                      </a: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Comic Sans MS" pitchFamily="66" charset="0"/>
                          <a:ea typeface="Times New Roman"/>
                        </a:rPr>
                        <a:t>29</a:t>
                      </a: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Comic Sans MS" pitchFamily="66" charset="0"/>
                          <a:ea typeface="Times New Roman"/>
                        </a:rPr>
                        <a:t>71</a:t>
                      </a: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Comic Sans MS" pitchFamily="66" charset="0"/>
                          <a:ea typeface="Times New Roman"/>
                        </a:rPr>
                        <a:t>–</a:t>
                      </a: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Comic Sans MS" pitchFamily="66" charset="0"/>
                          <a:ea typeface="Times New Roman"/>
                        </a:rPr>
                        <a:t>7</a:t>
                      </a: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Comic Sans MS" pitchFamily="66" charset="0"/>
                          <a:ea typeface="Times New Roman"/>
                        </a:rPr>
                        <a:t>11</a:t>
                      </a: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Comic Sans MS" pitchFamily="66" charset="0"/>
                          <a:ea typeface="Times New Roman"/>
                        </a:rPr>
                        <a:t>33</a:t>
                      </a: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Comic Sans MS" pitchFamily="66" charset="0"/>
                          <a:ea typeface="Times New Roman"/>
                        </a:rPr>
                        <a:t>44</a:t>
                      </a: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Comic Sans MS" pitchFamily="66" charset="0"/>
                          <a:ea typeface="Times New Roman"/>
                        </a:rPr>
                        <a:t>11</a:t>
                      </a: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Comic Sans MS" pitchFamily="66" charset="0"/>
                          <a:ea typeface="Times New Roman"/>
                        </a:rPr>
                        <a:t>8</a:t>
                      </a: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Comic Sans MS" pitchFamily="66" charset="0"/>
                          <a:ea typeface="Times New Roman"/>
                        </a:rPr>
                        <a:t>10</a:t>
                      </a: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Comic Sans MS" pitchFamily="66" charset="0"/>
                          <a:ea typeface="Times New Roman"/>
                        </a:rPr>
                        <a:t>70</a:t>
                      </a: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Comic Sans MS" pitchFamily="66" charset="0"/>
                          <a:ea typeface="Times New Roman"/>
                        </a:rPr>
                        <a:t>20</a:t>
                      </a: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Comic Sans MS" pitchFamily="66" charset="0"/>
                          <a:ea typeface="Times New Roman"/>
                        </a:rPr>
                        <a:t>–</a:t>
                      </a: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Comic Sans MS" pitchFamily="66" charset="0"/>
                          <a:ea typeface="Times New Roman"/>
                        </a:rPr>
                        <a:t>9</a:t>
                      </a: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Comic Sans MS" pitchFamily="66" charset="0"/>
                          <a:ea typeface="Times New Roman"/>
                        </a:rPr>
                        <a:t>–</a:t>
                      </a: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Comic Sans MS" pitchFamily="66" charset="0"/>
                          <a:ea typeface="Times New Roman"/>
                        </a:rPr>
                        <a:t>40</a:t>
                      </a: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Comic Sans MS" pitchFamily="66" charset="0"/>
                          <a:ea typeface="Times New Roman"/>
                        </a:rPr>
                        <a:t>60</a:t>
                      </a: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Comic Sans MS" pitchFamily="66" charset="0"/>
                          <a:ea typeface="Times New Roman"/>
                        </a:rPr>
                        <a:t>–</a:t>
                      </a: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63466" y="711059"/>
            <a:ext cx="869009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Станом на 31 травня 2019 року учні школи мають такі навчальні досягнення: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високий рівень – 17%;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достатній рівень – 39%;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середній рівень – 42%;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початковий рівень – 3%.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Результати навчальної діяльності учнів школи за рівнями (у відсотках):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440" y="179343"/>
            <a:ext cx="8953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Робота </a:t>
            </a:r>
            <a:r>
              <a:rPr lang="ru-RU" sz="32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з</a:t>
            </a:r>
            <a:r>
              <a:rPr lang="ru-RU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обдарованими</a:t>
            </a:r>
            <a:r>
              <a:rPr lang="ru-RU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  </a:t>
            </a:r>
            <a:r>
              <a:rPr lang="ru-RU" sz="32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учнями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0439" y="800065"/>
          <a:ext cx="8763120" cy="5449681"/>
        </p:xfrm>
        <a:graphic>
          <a:graphicData uri="http://schemas.openxmlformats.org/drawingml/2006/table">
            <a:tbl>
              <a:tblPr/>
              <a:tblGrid>
                <a:gridCol w="496130"/>
                <a:gridCol w="2238164"/>
                <a:gridCol w="1873961"/>
                <a:gridCol w="841750"/>
                <a:gridCol w="1175292"/>
                <a:gridCol w="2137823"/>
              </a:tblGrid>
              <a:tr h="26208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Призери та переможці ІІ (районного) етапу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№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Предмет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Прізвище та ім’я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Клас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Місце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Учитель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1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Математика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latin typeface="Comic Sans MS" pitchFamily="66" charset="0"/>
                          <a:ea typeface="Times New Roman"/>
                        </a:rPr>
                        <a:t>Міснікевич</a:t>
                      </a: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 Ірина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7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ІІ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Ставицька Л. Д.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2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Трудове навчання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latin typeface="Comic Sans MS" pitchFamily="66" charset="0"/>
                          <a:ea typeface="Times New Roman"/>
                        </a:rPr>
                        <a:t>Турцевич</a:t>
                      </a: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 Олександр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9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І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Радченко О. М.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3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Comic Sans MS" pitchFamily="66" charset="0"/>
                          <a:ea typeface="Times New Roman"/>
                        </a:rPr>
                        <a:t>Російська </a:t>
                      </a: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мова та література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latin typeface="Comic Sans MS" pitchFamily="66" charset="0"/>
                          <a:ea typeface="Times New Roman"/>
                        </a:rPr>
                        <a:t>Присяжнюк</a:t>
                      </a: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 Дмитро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9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ІІ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Таран Л.В.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4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Хімія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latin typeface="Comic Sans MS" pitchFamily="66" charset="0"/>
                          <a:ea typeface="Times New Roman"/>
                        </a:rPr>
                        <a:t>Міснікевич</a:t>
                      </a: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 Ірина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7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ІІ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Мороз О.Д.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5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Міжнародний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Comic Sans MS" pitchFamily="66" charset="0"/>
                          <a:ea typeface="Times New Roman"/>
                        </a:rPr>
                        <a:t>конкурс</a:t>
                      </a:r>
                      <a:r>
                        <a:rPr lang="uk-UA" sz="1800" baseline="0" dirty="0" smtClean="0">
                          <a:latin typeface="Comic Sans MS" pitchFamily="66" charset="0"/>
                          <a:ea typeface="Times New Roman"/>
                        </a:rPr>
                        <a:t> </a:t>
                      </a:r>
                      <a:r>
                        <a:rPr lang="uk-UA" sz="1800" dirty="0" smtClean="0">
                          <a:latin typeface="Comic Sans MS" pitchFamily="66" charset="0"/>
                          <a:ea typeface="Times New Roman"/>
                        </a:rPr>
                        <a:t>з</a:t>
                      </a:r>
                      <a:r>
                        <a:rPr lang="uk-UA" sz="1800" baseline="0" dirty="0" smtClean="0">
                          <a:latin typeface="Comic Sans MS" pitchFamily="66" charset="0"/>
                          <a:ea typeface="Times New Roman"/>
                        </a:rPr>
                        <a:t> </a:t>
                      </a:r>
                      <a:r>
                        <a:rPr lang="uk-UA" sz="1800" dirty="0" smtClean="0">
                          <a:latin typeface="Comic Sans MS" pitchFamily="66" charset="0"/>
                          <a:ea typeface="Times New Roman"/>
                        </a:rPr>
                        <a:t>української  </a:t>
                      </a: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мови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ім. П. </a:t>
                      </a:r>
                      <a:r>
                        <a:rPr lang="uk-UA" sz="1800" dirty="0" err="1">
                          <a:latin typeface="Comic Sans MS" pitchFamily="66" charset="0"/>
                          <a:ea typeface="Times New Roman"/>
                        </a:rPr>
                        <a:t>Яцика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latin typeface="Comic Sans MS" pitchFamily="66" charset="0"/>
                          <a:ea typeface="Times New Roman"/>
                        </a:rPr>
                        <a:t>Міснікевич</a:t>
                      </a: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 Ірина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7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І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Кузьменко Л. С.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6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Скрипка Вероніка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5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ІІ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7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Comic Sans MS" pitchFamily="66" charset="0"/>
                          <a:ea typeface="Times New Roman"/>
                        </a:rPr>
                        <a:t>Українська </a:t>
                      </a: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мова та </a:t>
                      </a:r>
                      <a:r>
                        <a:rPr lang="uk-UA" sz="1800" dirty="0" smtClean="0">
                          <a:latin typeface="Comic Sans MS" pitchFamily="66" charset="0"/>
                          <a:ea typeface="Times New Roman"/>
                        </a:rPr>
                        <a:t>література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Кейбал Анастасія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8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ІІ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Кузьменко Л. С.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8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МАН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Ковтун Володимир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9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ІІІ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Times New Roman"/>
                        </a:rPr>
                        <a:t>Вовкодав А.А.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4957" marR="649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grebinkaschool1.ucoz.net/_nw/2/18143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8442" y="1128681"/>
            <a:ext cx="4025558" cy="5367411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3926" y="1228054"/>
            <a:ext cx="507530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Міснікевич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Ірина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учениця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7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класу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 –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І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місце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Міжнародному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конкурсі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української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мови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ім.П.Яцика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обласний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етап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dirty="0" smtClean="0">
                <a:latin typeface="Comic Sans MS" pitchFamily="66" charset="0"/>
                <a:cs typeface="Arial" pitchFamily="34" charset="0"/>
              </a:rPr>
              <a:t>Учитель: Кузьменко Л.С.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Участь у І </a:t>
            </a:r>
            <a:r>
              <a:rPr lang="ru-RU" sz="24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етапі</a:t>
            </a:r>
            <a:r>
              <a:rPr lang="ru-RU" sz="24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V</a:t>
            </a:r>
            <a:r>
              <a:rPr lang="uk-UA" sz="24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 Всеукраїнському фестивалі-конкурсі учнівської та </a:t>
            </a:r>
            <a:r>
              <a:rPr lang="uk-UA" sz="24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студенської</a:t>
            </a:r>
            <a:r>
              <a:rPr lang="uk-UA" sz="24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 творчості </a:t>
            </a:r>
          </a:p>
          <a:p>
            <a:pPr algn="ctr"/>
            <a:r>
              <a:rPr lang="uk-UA" sz="24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“Змагаймось</a:t>
            </a:r>
            <a:r>
              <a:rPr lang="uk-UA" sz="24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 за нове </a:t>
            </a:r>
            <a:r>
              <a:rPr lang="uk-UA" sz="24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життя”</a:t>
            </a:r>
            <a:r>
              <a:rPr lang="uk-UA" sz="24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, присвяченого Лесі Українці</a:t>
            </a:r>
            <a:endParaRPr lang="ru-RU" sz="2400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782863" y="1178171"/>
            <a:ext cx="61706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 номінації "Декламація"( вікова категорія 5 -7 класи), учні 5 класу філії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Гребінківська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ЗОШ І-ІІ ступенів №1 Даценко Марія посіла 2 місце, а Крюк Леся – 3 місце. У номінації "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Малюнок“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(вікова категорія 8-9 класи), учениця 8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класу нашої школи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Карабут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Владислава посіла 1 місце та учень 9 класу Ковтун Володимир – 2 місце.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4579" name="Picture 3" descr="http://grebinkaschool1.ucoz.net/_nw/2/08713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466" y="1201707"/>
            <a:ext cx="2470104" cy="4491099"/>
          </a:xfrm>
          <a:prstGeom prst="rect">
            <a:avLst/>
          </a:prstGeom>
          <a:noFill/>
        </p:spPr>
      </p:pic>
      <p:pic>
        <p:nvPicPr>
          <p:cNvPr id="24581" name="Picture 5" descr="http://grebinkaschool1.ucoz.net/_nw/2/23693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4045" y="3465513"/>
            <a:ext cx="2028297" cy="3687813"/>
          </a:xfrm>
          <a:prstGeom prst="rect">
            <a:avLst/>
          </a:prstGeom>
          <a:noFill/>
        </p:spPr>
      </p:pic>
      <p:pic>
        <p:nvPicPr>
          <p:cNvPr id="24583" name="Picture 7" descr="http://grebinkaschool1.ucoz.net/_nw/2/44138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6007" y="3429000"/>
            <a:ext cx="2034402" cy="3698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26952" y="88638"/>
            <a:ext cx="869009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Учні школи в 2018-2019 навчальному році були активними учасниками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Міжнародного математичного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конкурсу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«Кенгуру»,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Міжнародн</a:t>
            </a:r>
            <a:r>
              <a:rPr kumimoji="0" lang="uk-UA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ого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конкурс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інформатики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комп’ютерної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вправності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«Бобер»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конкурсу до Дня української писемності та мови «Слово до слова»,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ІІ Всеукраїнської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інтернет-олімпіади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«На урок».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5603" name="Picture 3" descr="https://rada.info/upload/users_files/41844913/gallery/large/IA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265" y="1968480"/>
            <a:ext cx="7407246" cy="417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5856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Індивідуальне та інклюзивне навчання</a:t>
            </a:r>
            <a:endParaRPr lang="ru-RU" sz="32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90440" y="1268805"/>
            <a:ext cx="87631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 початку 2018-2019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н.р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в школі було організоване індивідуальне навчання для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учниці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9 класу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Журавець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Людмили, яка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потребуює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корекції фізичного та  розумового (психічного) розвитку (за висновками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психолого-медико-педагогічної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консультації).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Цьогоріч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в школі на базі 2, 4 та 6 класів було організовано класи з інклюзивною формою навчання.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8819" y="179343"/>
            <a:ext cx="4506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Предметні тижні</a:t>
            </a:r>
            <a:endParaRPr lang="ru-RU" sz="3200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09518" y="732240"/>
            <a:ext cx="8471015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тиждень початкових класів (12.11-16.11.2018) – учителі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Саволенко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Л. М., Юрченко І. В.,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Віниченко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Г. П., Колесник І. М.,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Муржа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Д. А.;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математично-природничий тиждень провели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Захарченко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В. І., Вовкодав А. А.,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Ставицька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Л. Д. (15.10-19.10.2018);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суспільно-гуманітарний тиждень організували та провели Таран Л. В., Кузьменко Л. С., Пасічна Л. М., Корнієнко В. В.(05.11-09.11.2018);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тиждень історії провела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Чернишевська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Н. Г. (19.11-23.11.2018);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тиждень географії провела Вовк Т. С. (17.12-21.12.2018);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тиждень англійської мови привела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Шеруділо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Ю. М. (11.02.-15.02.2019);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тиждень музичного мистецтва провела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Мехедова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Л. М. (25.02-01.03.2019);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тиждень хімії провела Мороз О. Д. (08.04.-12.04.2019);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тиждень біології провела Мороз О. Д (17.09-21.09.2018) 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тиждень охорони праці провела Мороз О. Д. (29.04.-03.05.2019).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492" y="0"/>
            <a:ext cx="8544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Атестація педагогічних працівників</a:t>
            </a:r>
            <a:endParaRPr lang="ru-RU" sz="3200" dirty="0"/>
          </a:p>
        </p:txBody>
      </p:sp>
      <p:pic>
        <p:nvPicPr>
          <p:cNvPr id="34818" name="Picture 2" descr="https://rada.info/upload/users_files/41844913/gallery/large/6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863" y="3648078"/>
            <a:ext cx="6175101" cy="3030579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90440" y="359674"/>
            <a:ext cx="869009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У звітному році було атестовано 2 педагогічних працівників: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- Юрченко Ірина Валентинівна, учитель початкових класів – підтверджено раніше присвоєну кваліфікаційну категорію «Спеціаліст вищої категорії» та присвоєно звання «Учитель-методист»;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 Вовкодав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Альона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Андріївна, учитель інформатики та фізики – присвоєно кваліфікаційну категорію «Спеціаліст другої категорії»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954" y="0"/>
            <a:ext cx="87266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Курсова перепідготовка педагогічних працівників</a:t>
            </a:r>
            <a:endParaRPr lang="ru-RU" sz="3200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63466" y="1053648"/>
            <a:ext cx="869009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Курсова перепідготовка  здійснювалась згідно з перспективним планом. Її пройшли такі вчителі: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Ставицька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Л.Д. (директор ЗЗСО – 24.09.2018 -13.12.2018; учитель математики – 27.05.2019 – 06.06.2019),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Вовк Т.С. (учитель географії -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18.02.2019 -28.02.2019),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Саган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Л.Ю. (учитель історії - 11.03.2019 - 27.03.2019), Кузьменко Л.С. (учитель української мови та літератури - 15.04.2019 -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25.04.2019),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Вовкодав А.А. (учитель інформатики, фізики та астрономії -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13.05.2019 - 29.05.2019).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6953" y="252369"/>
            <a:ext cx="86535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Заклад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працює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у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відповідності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до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нормативно-правових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актів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92082" y="1105893"/>
            <a:ext cx="8142399" cy="506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Закон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«Про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освіту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Закон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«Про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загальну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середню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освіту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Закон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«Про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позашкільну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освіту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Закон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«Про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внесення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змін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законодавчих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актів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питань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загальної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середньої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дошкільної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освіти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щодо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організації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навчально-виховного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процесу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»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06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липня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2010 року)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Закон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«Про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охорону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дитинства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Закон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«Про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мови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Закон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«Про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охорону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праці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Конвенція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про права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дитини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Кодекс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законів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про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працю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України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постанов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 та накази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Кабінету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Міністрів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79343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Виховна робота</a:t>
            </a:r>
            <a:endParaRPr lang="ru-RU" sz="3200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99980" y="923198"/>
            <a:ext cx="861706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Проблемне питання виховної  роботи філії </a:t>
            </a:r>
            <a:r>
              <a:rPr kumimoji="0" lang="uk-UA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Гребінківська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ЗОШ І-ІІ ступенів №1 на 2018-2019 навчальний рік: 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«Виховання громадянина – патріота України, готового самовіддано розбудовувати її як незалежну, демократичну і правову державу, захищати її національні інтереси, сприяти єднанню українського народу, громадянському миру та злагоді у суспільстві»</a:t>
            </a:r>
            <a:endParaRPr kumimoji="0" lang="uk-UA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6866" name="Picture 2" descr="http://grebinkaschool1.ucoz.net/_nw/2/58746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2201" y="2962275"/>
            <a:ext cx="51911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90439" y="23487"/>
            <a:ext cx="879963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Зміст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виховної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діяльності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сплановано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відповідності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наступних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ключових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ліній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ціннісне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ставлення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до себе;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ціннісне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ставлення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сім'ї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родини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людей;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ціннісне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ставлення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особистості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суспільства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держави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ціннісне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ставлення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праці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ціннісне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ставлення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природи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ціннісне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ставлення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культури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мистецтва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7890" name="Picture 2" descr="691669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3182" y="3575052"/>
            <a:ext cx="4060818" cy="304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119484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213" y="3575052"/>
            <a:ext cx="4082607" cy="30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image_JeAOGTagGq_" descr="IMG_20181025_095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057" y="0"/>
            <a:ext cx="4138973" cy="31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image_9wstdxxbbKD" descr="IMG-9aff2602867bcacef778c8fc54a4f910-V.jpg&#10;&#10; (Средняя интенсивность выделения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565" y="0"/>
            <a:ext cx="4133844" cy="310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040105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4565" y="3173410"/>
            <a:ext cx="4148873" cy="31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487795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057" y="3173409"/>
            <a:ext cx="4135700" cy="314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927" y="0"/>
            <a:ext cx="8763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Співпраця з батьками</a:t>
            </a:r>
            <a:endParaRPr lang="ru-RU" sz="3200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90440" y="507961"/>
            <a:ext cx="8763120" cy="35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Робота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батьками на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базі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філії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Гребінківська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ЗОШ І-ІІ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ступенів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№1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здійснюється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за такими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напрямками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Індивідуальна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робота;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Анкетування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Тренінги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Батьківські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збори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Родинні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свята;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Батьківський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всеобуч;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Засідання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ради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школи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Відкриті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виховні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заходи.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9938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27" y="1311246"/>
            <a:ext cx="3412109" cy="255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grebinkaschool1.ucoz.net/_nw/2/20308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2402" y="3976695"/>
            <a:ext cx="3614787" cy="2711091"/>
          </a:xfrm>
          <a:prstGeom prst="rect">
            <a:avLst/>
          </a:prstGeom>
          <a:noFill/>
        </p:spPr>
      </p:pic>
      <p:pic>
        <p:nvPicPr>
          <p:cNvPr id="39942" name="Picture 6" descr="http://grebinkaschool1.ucoz.net/_nw/2/69270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6728" y="3575052"/>
            <a:ext cx="2319739" cy="3092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544" y="1"/>
            <a:ext cx="8105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Фінансово-господарська діяльність</a:t>
            </a:r>
            <a:endParaRPr lang="ru-RU" sz="3200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99979" y="514777"/>
            <a:ext cx="865358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Гребінківська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міська рада, відповідно до концепції «Нової української школи», надала для 1 класу 2018-2019 навчального року: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– комплект </a:t>
            </a:r>
            <a:r>
              <a:rPr kumimoji="0" lang="uk-UA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комп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uk-UA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ютерної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техніки на суму 18821 грн.;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– комплект меблів на суму 33929 грн.</a:t>
            </a:r>
            <a:endParaRPr kumimoji="0" lang="uk-UA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7012" y="4268800"/>
          <a:ext cx="7083522" cy="2349509"/>
        </p:xfrm>
        <a:graphic>
          <a:graphicData uri="http://schemas.openxmlformats.org/drawingml/2006/table">
            <a:tbl>
              <a:tblPr/>
              <a:tblGrid>
                <a:gridCol w="657234"/>
                <a:gridCol w="4308534"/>
                <a:gridCol w="2117754"/>
              </a:tblGrid>
              <a:tr h="730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mic Sans MS" pitchFamily="66" charset="0"/>
                          <a:ea typeface="Times New Roman"/>
                        </a:rPr>
                        <a:t>№ за/</a:t>
                      </a:r>
                      <a:r>
                        <a:rPr lang="ru-RU" sz="2000" dirty="0" err="1">
                          <a:latin typeface="Comic Sans MS" pitchFamily="66" charset="0"/>
                          <a:ea typeface="Times New Roman"/>
                        </a:rPr>
                        <a:t>п</a:t>
                      </a: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Comic Sans MS" pitchFamily="66" charset="0"/>
                          <a:ea typeface="Times New Roman"/>
                        </a:rPr>
                        <a:t>Матеріали</a:t>
                      </a: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Сума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mic Sans MS" pitchFamily="66" charset="0"/>
                          <a:ea typeface="Times New Roman"/>
                        </a:rPr>
                        <a:t>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Comic Sans MS" pitchFamily="66" charset="0"/>
                          <a:ea typeface="Times New Roman"/>
                        </a:rPr>
                        <a:t>Вікно</a:t>
                      </a:r>
                      <a:r>
                        <a:rPr lang="ru-RU" sz="2000" dirty="0">
                          <a:latin typeface="Comic Sans MS" pitchFamily="66" charset="0"/>
                          <a:ea typeface="Times New Roman"/>
                        </a:rPr>
                        <a:t> для 1 </a:t>
                      </a:r>
                      <a:r>
                        <a:rPr lang="ru-RU" sz="2000" dirty="0" err="1">
                          <a:latin typeface="Comic Sans MS" pitchFamily="66" charset="0"/>
                          <a:ea typeface="Times New Roman"/>
                        </a:rPr>
                        <a:t>класу</a:t>
                      </a: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5200 грн.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mic Sans MS" pitchFamily="66" charset="0"/>
                          <a:ea typeface="Times New Roman"/>
                        </a:rPr>
                        <a:t>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mic Sans MS" pitchFamily="66" charset="0"/>
                          <a:ea typeface="Times New Roman"/>
                        </a:rPr>
                        <a:t>Картридж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1200 грн.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mic Sans MS" pitchFamily="66" charset="0"/>
                          <a:ea typeface="Times New Roman"/>
                        </a:rPr>
                        <a:t>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Comic Sans MS" pitchFamily="66" charset="0"/>
                          <a:ea typeface="Times New Roman"/>
                        </a:rPr>
                        <a:t>Канцтовари</a:t>
                      </a: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1422 грн.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mic Sans MS" pitchFamily="66" charset="0"/>
                          <a:ea typeface="Times New Roman"/>
                        </a:rPr>
                        <a:t>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Comic Sans MS" pitchFamily="66" charset="0"/>
                          <a:ea typeface="Times New Roman"/>
                        </a:rPr>
                        <a:t>Миючі</a:t>
                      </a:r>
                      <a:r>
                        <a:rPr lang="ru-RU" sz="2000" dirty="0">
                          <a:latin typeface="Comic Sans MS" pitchFamily="66" charset="0"/>
                          <a:ea typeface="Times New Roman"/>
                        </a:rPr>
                        <a:t> та </a:t>
                      </a:r>
                      <a:r>
                        <a:rPr lang="ru-RU" sz="2000" dirty="0" err="1">
                          <a:latin typeface="Comic Sans MS" pitchFamily="66" charset="0"/>
                          <a:ea typeface="Times New Roman"/>
                        </a:rPr>
                        <a:t>дезінфікуючі</a:t>
                      </a:r>
                      <a:r>
                        <a:rPr lang="ru-RU" sz="2000" dirty="0">
                          <a:latin typeface="Comic Sans MS" pitchFamily="66" charset="0"/>
                          <a:ea typeface="Times New Roman"/>
                        </a:rPr>
                        <a:t> </a:t>
                      </a:r>
                      <a:r>
                        <a:rPr lang="ru-RU" sz="2000" dirty="0" err="1">
                          <a:latin typeface="Comic Sans MS" pitchFamily="66" charset="0"/>
                          <a:ea typeface="Times New Roman"/>
                        </a:rPr>
                        <a:t>засоби</a:t>
                      </a: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2318 грн.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7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Comic Sans MS" pitchFamily="66" charset="0"/>
                          <a:ea typeface="Times New Roman"/>
                        </a:rPr>
                        <a:t>Всього</a:t>
                      </a: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mic Sans MS" pitchFamily="66" charset="0"/>
                          <a:ea typeface="Times New Roman"/>
                        </a:rPr>
                        <a:t>10140 </a:t>
                      </a:r>
                      <a:r>
                        <a:rPr lang="ru-RU" sz="2000" dirty="0" err="1">
                          <a:latin typeface="Comic Sans MS" pitchFamily="66" charset="0"/>
                          <a:ea typeface="Times New Roman"/>
                        </a:rPr>
                        <a:t>грн</a:t>
                      </a:r>
                      <a:r>
                        <a:rPr lang="ru-RU" sz="2000" dirty="0">
                          <a:latin typeface="Comic Sans MS" pitchFamily="66" charset="0"/>
                          <a:ea typeface="Times New Roman"/>
                        </a:rPr>
                        <a:t>.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2778186"/>
            <a:ext cx="91440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Звіт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про використання філією </a:t>
            </a:r>
            <a:r>
              <a:rPr kumimoji="0" lang="uk-UA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Гребінківська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ЗОШ І-ІІ ступенів №1 коштів,</a:t>
            </a:r>
            <a:r>
              <a:rPr lang="ru-RU" sz="2200" dirty="0"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які були виділені </a:t>
            </a:r>
            <a:r>
              <a:rPr kumimoji="0" lang="uk-UA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Гребінківською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міською радою(ОТГ)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(01.10.2018р. - 01.01.2019р.)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953" y="179343"/>
            <a:ext cx="86170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Фінансово-господарська діяльність</a:t>
            </a:r>
            <a:endParaRPr lang="ru-RU" sz="3200" dirty="0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63466" y="774474"/>
            <a:ext cx="861706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В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грудні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2018 року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 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рахунок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коштів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бюджету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Гребінківської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ОТГ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субвенції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державного бюджету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надання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державної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підтримки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дітям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особливими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освітніми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потребами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філії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Гребінківська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ЗОШ І-ІІ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ступенів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№1 Опорного закладу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Гребінківської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ЗОШ І-ІІІ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ступенів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№4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Гребінківської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міської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ради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Полтавської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області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було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виділено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   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копіювальний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пристрій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– 1 шт. – 5699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грн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.,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    – проектор – 1 шт. – 5600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грн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.,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   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екран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– 1 шт. – 3200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грн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.,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   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акустична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система – 1500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грн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.,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   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фліпчарт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– 2 шт. - 5500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грн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                   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Всього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: 21499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грн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953" y="179343"/>
            <a:ext cx="8690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Фінансово-господарська діяльність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2544" y="1384272"/>
            <a:ext cx="83614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Comic Sans MS" pitchFamily="66" charset="0"/>
              </a:rPr>
              <a:t>Січень</a:t>
            </a:r>
            <a:r>
              <a:rPr lang="ru-RU" sz="2400" b="1" dirty="0" smtClean="0">
                <a:latin typeface="Comic Sans MS" pitchFamily="66" charset="0"/>
              </a:rPr>
              <a:t> 2019 р.</a:t>
            </a:r>
          </a:p>
          <a:p>
            <a:pPr algn="just"/>
            <a:r>
              <a:rPr lang="ru-RU" sz="2400" dirty="0" smtClean="0">
                <a:latin typeface="Comic Sans MS" pitchFamily="66" charset="0"/>
              </a:rPr>
              <a:t>  В </a:t>
            </a:r>
            <a:r>
              <a:rPr lang="ru-RU" sz="2400" dirty="0" err="1">
                <a:latin typeface="Comic Sans MS" pitchFamily="66" charset="0"/>
              </a:rPr>
              <a:t>філії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Гребінківська</a:t>
            </a:r>
            <a:r>
              <a:rPr lang="ru-RU" sz="2400" dirty="0">
                <a:latin typeface="Comic Sans MS" pitchFamily="66" charset="0"/>
              </a:rPr>
              <a:t> ЗОШ І-ІІ </a:t>
            </a:r>
            <a:r>
              <a:rPr lang="ru-RU" sz="2400" dirty="0" err="1">
                <a:latin typeface="Comic Sans MS" pitchFamily="66" charset="0"/>
              </a:rPr>
              <a:t>ступенів</a:t>
            </a:r>
            <a:r>
              <a:rPr lang="ru-RU" sz="2400" dirty="0">
                <a:latin typeface="Comic Sans MS" pitchFamily="66" charset="0"/>
              </a:rPr>
              <a:t> №1 Опорного закладу </a:t>
            </a:r>
            <a:r>
              <a:rPr lang="ru-RU" sz="2400" dirty="0" err="1">
                <a:latin typeface="Comic Sans MS" pitchFamily="66" charset="0"/>
              </a:rPr>
              <a:t>Гребінківської</a:t>
            </a:r>
            <a:r>
              <a:rPr lang="ru-RU" sz="2400" dirty="0">
                <a:latin typeface="Comic Sans MS" pitchFamily="66" charset="0"/>
              </a:rPr>
              <a:t> ЗОШ І-ІІІ </a:t>
            </a:r>
            <a:r>
              <a:rPr lang="ru-RU" sz="2400" dirty="0" err="1">
                <a:latin typeface="Comic Sans MS" pitchFamily="66" charset="0"/>
              </a:rPr>
              <a:t>ступенів</a:t>
            </a:r>
            <a:r>
              <a:rPr lang="ru-RU" sz="2400" dirty="0">
                <a:latin typeface="Comic Sans MS" pitchFamily="66" charset="0"/>
              </a:rPr>
              <a:t> №4 </a:t>
            </a:r>
            <a:r>
              <a:rPr lang="ru-RU" sz="2400" dirty="0" err="1">
                <a:latin typeface="Comic Sans MS" pitchFamily="66" charset="0"/>
              </a:rPr>
              <a:t>Гребінківської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міської</a:t>
            </a:r>
            <a:r>
              <a:rPr lang="ru-RU" sz="2400" dirty="0">
                <a:latin typeface="Comic Sans MS" pitchFamily="66" charset="0"/>
              </a:rPr>
              <a:t> ради </a:t>
            </a:r>
            <a:r>
              <a:rPr lang="ru-RU" sz="2400" dirty="0" err="1">
                <a:latin typeface="Comic Sans MS" pitchFamily="66" charset="0"/>
              </a:rPr>
              <a:t>Полтавської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області</a:t>
            </a:r>
            <a:r>
              <a:rPr lang="ru-RU" sz="2400" dirty="0">
                <a:latin typeface="Comic Sans MS" pitchFamily="66" charset="0"/>
              </a:rPr>
              <a:t> за </a:t>
            </a:r>
            <a:r>
              <a:rPr lang="ru-RU" sz="2400" dirty="0" err="1">
                <a:latin typeface="Comic Sans MS" pitchFamily="66" charset="0"/>
              </a:rPr>
              <a:t>сприяння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міського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голови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Колісніченка</a:t>
            </a:r>
            <a:r>
              <a:rPr lang="ru-RU" sz="2400" dirty="0">
                <a:latin typeface="Comic Sans MS" pitchFamily="66" charset="0"/>
              </a:rPr>
              <a:t> В.І. для </a:t>
            </a:r>
            <a:r>
              <a:rPr lang="ru-RU" sz="2400" dirty="0" err="1">
                <a:latin typeface="Comic Sans MS" pitchFamily="66" charset="0"/>
              </a:rPr>
              <a:t>покращення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матеріально-технічної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бази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школи</a:t>
            </a:r>
            <a:r>
              <a:rPr lang="ru-RU" sz="2400" dirty="0">
                <a:latin typeface="Comic Sans MS" pitchFamily="66" charset="0"/>
              </a:rPr>
              <a:t> та </a:t>
            </a:r>
            <a:r>
              <a:rPr lang="ru-RU" sz="2400" dirty="0" err="1">
                <a:latin typeface="Comic Sans MS" pitchFamily="66" charset="0"/>
              </a:rPr>
              <a:t>створення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комфортних</a:t>
            </a:r>
            <a:r>
              <a:rPr lang="ru-RU" sz="2400" dirty="0">
                <a:latin typeface="Comic Sans MS" pitchFamily="66" charset="0"/>
              </a:rPr>
              <a:t> умов для </a:t>
            </a:r>
            <a:r>
              <a:rPr lang="ru-RU" sz="2400" dirty="0" err="1">
                <a:latin typeface="Comic Sans MS" pitchFamily="66" charset="0"/>
              </a:rPr>
              <a:t>здобуття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учнями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школи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освіти</a:t>
            </a:r>
            <a:r>
              <a:rPr lang="ru-RU" sz="2400" dirty="0">
                <a:latin typeface="Comic Sans MS" pitchFamily="66" charset="0"/>
              </a:rPr>
              <a:t> </a:t>
            </a:r>
            <a:r>
              <a:rPr lang="ru-RU" sz="2400" dirty="0" err="1">
                <a:latin typeface="Comic Sans MS" pitchFamily="66" charset="0"/>
              </a:rPr>
              <a:t>було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виділено</a:t>
            </a:r>
            <a:r>
              <a:rPr lang="ru-RU" sz="2400" dirty="0">
                <a:latin typeface="Comic Sans MS" pitchFamily="66" charset="0"/>
              </a:rPr>
              <a:t> </a:t>
            </a:r>
            <a:r>
              <a:rPr lang="ru-RU" sz="2400" b="1" dirty="0">
                <a:latin typeface="Comic Sans MS" pitchFamily="66" charset="0"/>
              </a:rPr>
              <a:t>203693 </a:t>
            </a:r>
            <a:r>
              <a:rPr lang="ru-RU" sz="2400" b="1" dirty="0" err="1">
                <a:latin typeface="Comic Sans MS" pitchFamily="66" charset="0"/>
              </a:rPr>
              <a:t>грн</a:t>
            </a:r>
            <a:r>
              <a:rPr lang="ru-RU" sz="2400" b="1" dirty="0">
                <a:latin typeface="Comic Sans MS" pitchFamily="66" charset="0"/>
              </a:rPr>
              <a:t>.</a:t>
            </a:r>
            <a:r>
              <a:rPr lang="ru-RU" sz="2400" dirty="0">
                <a:latin typeface="Comic Sans MS" pitchFamily="66" charset="0"/>
              </a:rPr>
              <a:t> на </a:t>
            </a:r>
            <a:r>
              <a:rPr lang="ru-RU" sz="2400" dirty="0" err="1">
                <a:latin typeface="Comic Sans MS" pitchFamily="66" charset="0"/>
              </a:rPr>
              <a:t>заміну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вікон</a:t>
            </a:r>
            <a:r>
              <a:rPr lang="ru-RU" sz="2400" dirty="0">
                <a:latin typeface="Comic Sans MS" pitchFamily="66" charset="0"/>
              </a:rPr>
              <a:t>. </a:t>
            </a:r>
            <a:r>
              <a:rPr lang="ru-RU" sz="2400" dirty="0" err="1">
                <a:latin typeface="Comic Sans MS" pitchFamily="66" charset="0"/>
              </a:rPr>
              <a:t>Це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значно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покращило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існуючий</a:t>
            </a:r>
            <a:r>
              <a:rPr lang="ru-RU" sz="2400" dirty="0">
                <a:latin typeface="Comic Sans MS" pitchFamily="66" charset="0"/>
              </a:rPr>
              <a:t> стан </a:t>
            </a:r>
            <a:r>
              <a:rPr lang="ru-RU" sz="2400" dirty="0" err="1">
                <a:latin typeface="Comic Sans MS" pitchFamily="66" charset="0"/>
              </a:rPr>
              <a:t>будівлі</a:t>
            </a:r>
            <a:r>
              <a:rPr lang="ru-RU" sz="2400" dirty="0">
                <a:latin typeface="Comic Sans MS" pitchFamily="66" charset="0"/>
              </a:rPr>
              <a:t>, </a:t>
            </a:r>
            <a:r>
              <a:rPr lang="ru-RU" sz="2400" dirty="0" err="1">
                <a:latin typeface="Comic Sans MS" pitchFamily="66" charset="0"/>
              </a:rPr>
              <a:t>забезпечило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дотримання</a:t>
            </a:r>
            <a:r>
              <a:rPr lang="ru-RU" sz="2400" dirty="0">
                <a:latin typeface="Comic Sans MS" pitchFamily="66" charset="0"/>
              </a:rPr>
              <a:t> температурного режиму, </a:t>
            </a:r>
            <a:r>
              <a:rPr lang="ru-RU" sz="2400" dirty="0" err="1">
                <a:latin typeface="Comic Sans MS" pitchFamily="66" charset="0"/>
              </a:rPr>
              <a:t>і</a:t>
            </a:r>
            <a:r>
              <a:rPr lang="ru-RU" sz="2400" dirty="0">
                <a:latin typeface="Comic Sans MS" pitchFamily="66" charset="0"/>
              </a:rPr>
              <a:t> як </a:t>
            </a:r>
            <a:r>
              <a:rPr lang="ru-RU" sz="2400" dirty="0" err="1">
                <a:latin typeface="Comic Sans MS" pitchFamily="66" charset="0"/>
              </a:rPr>
              <a:t>наслідок</a:t>
            </a:r>
            <a:r>
              <a:rPr lang="ru-RU" sz="2400" dirty="0">
                <a:latin typeface="Comic Sans MS" pitchFamily="66" charset="0"/>
              </a:rPr>
              <a:t>, </a:t>
            </a:r>
            <a:r>
              <a:rPr lang="ru-RU" sz="2400" dirty="0" err="1">
                <a:latin typeface="Comic Sans MS" pitchFamily="66" charset="0"/>
              </a:rPr>
              <a:t>збереження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здоров’я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учнів</a:t>
            </a:r>
            <a:r>
              <a:rPr lang="ru-RU" sz="2400" dirty="0">
                <a:latin typeface="Comic Sans MS" pitchFamily="66" charset="0"/>
              </a:rPr>
              <a:t> та </a:t>
            </a:r>
            <a:r>
              <a:rPr lang="ru-RU" sz="2400" dirty="0" err="1">
                <a:latin typeface="Comic Sans MS" pitchFamily="66" charset="0"/>
              </a:rPr>
              <a:t>працівників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школи</a:t>
            </a:r>
            <a:r>
              <a:rPr lang="ru-RU" sz="2400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3928" y="1"/>
            <a:ext cx="8799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Фінансово-господарська діяльність</a:t>
            </a:r>
            <a:endParaRPr lang="ru-RU" sz="3200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718766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err="1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икористання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філією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Гребінківська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ЗОШ І-ІІ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ступенів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№1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коштів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які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були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виділені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Гребінківською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міською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радою(ОТГ)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лютий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березень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2019 року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3926" y="1931968"/>
          <a:ext cx="8726607" cy="3249657"/>
        </p:xfrm>
        <a:graphic>
          <a:graphicData uri="http://schemas.openxmlformats.org/drawingml/2006/table">
            <a:tbl>
              <a:tblPr/>
              <a:tblGrid>
                <a:gridCol w="693748"/>
                <a:gridCol w="6382978"/>
                <a:gridCol w="1649881"/>
              </a:tblGrid>
              <a:tr h="722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№ за/</a:t>
                      </a:r>
                      <a:r>
                        <a:rPr lang="ru-RU" sz="1800" dirty="0" err="1">
                          <a:latin typeface="Comic Sans MS" pitchFamily="66" charset="0"/>
                          <a:ea typeface="Times New Roman"/>
                        </a:rPr>
                        <a:t>п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omic Sans MS" pitchFamily="66" charset="0"/>
                          <a:ea typeface="Times New Roman"/>
                        </a:rPr>
                        <a:t>Матеріали</a:t>
                      </a: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 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</a:rPr>
                        <a:t>Сума 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1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</a:rPr>
                        <a:t>Килимове покриття для учнів 1 класу 2018-2019 н.р.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</a:rPr>
                        <a:t>1670 грн.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2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Times New Roman"/>
                        </a:rPr>
                        <a:t>Стільці Т-подібні для учнів 1 класу 2019-2020 н.р.</a:t>
                      </a:r>
                      <a:endParaRPr lang="ru-RU" sz="18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</a:rPr>
                        <a:t>12720 грн.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3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</a:rPr>
                        <a:t>Стіл комп’ютерний для учителя 1 класу 2019-2020 н.р.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</a:rPr>
                        <a:t>4170 грн.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4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</a:rPr>
                        <a:t>Дошка (2 шт.)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</a:rPr>
                        <a:t>11990 грн.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5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</a:rPr>
                        <a:t>Стінка універсальна для 1 класу 2019-2010 н.р.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</a:rPr>
                        <a:t>6782 грн.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6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omic Sans MS" pitchFamily="66" charset="0"/>
                          <a:ea typeface="Times New Roman"/>
                        </a:rPr>
                        <a:t>Електрична</a:t>
                      </a: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 плита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8240 </a:t>
                      </a:r>
                      <a:r>
                        <a:rPr lang="ru-RU" sz="1800" dirty="0" err="1">
                          <a:latin typeface="Comic Sans MS" pitchFamily="66" charset="0"/>
                          <a:ea typeface="Times New Roman"/>
                        </a:rPr>
                        <a:t>грн</a:t>
                      </a: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.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7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</a:rPr>
                        <a:t>Всього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45572 </a:t>
                      </a:r>
                      <a:r>
                        <a:rPr lang="ru-RU" sz="1800" dirty="0" err="1">
                          <a:latin typeface="Comic Sans MS" pitchFamily="66" charset="0"/>
                          <a:ea typeface="Times New Roman"/>
                        </a:rPr>
                        <a:t>грн</a:t>
                      </a: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.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413526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440" y="179343"/>
            <a:ext cx="8953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Фінансово-господарська діяльність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9979" y="1128680"/>
          <a:ext cx="8507530" cy="3011520"/>
        </p:xfrm>
        <a:graphic>
          <a:graphicData uri="http://schemas.openxmlformats.org/drawingml/2006/table">
            <a:tbl>
              <a:tblPr/>
              <a:tblGrid>
                <a:gridCol w="810241"/>
                <a:gridCol w="6038206"/>
                <a:gridCol w="1659083"/>
              </a:tblGrid>
              <a:tr h="602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№ за/</a:t>
                      </a:r>
                      <a:r>
                        <a:rPr lang="ru-RU" sz="1800" dirty="0" err="1">
                          <a:latin typeface="Comic Sans MS" pitchFamily="66" charset="0"/>
                          <a:ea typeface="Times New Roman"/>
                        </a:rPr>
                        <a:t>п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omic Sans MS" pitchFamily="66" charset="0"/>
                          <a:ea typeface="Times New Roman"/>
                        </a:rPr>
                        <a:t>Матеріали</a:t>
                      </a: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 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</a:rPr>
                        <a:t>Сума 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1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omic Sans MS" pitchFamily="66" charset="0"/>
                          <a:ea typeface="Times New Roman"/>
                        </a:rPr>
                        <a:t>Ліноліум</a:t>
                      </a: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  для </a:t>
                      </a:r>
                      <a:r>
                        <a:rPr lang="ru-RU" sz="1800" dirty="0" err="1">
                          <a:latin typeface="Comic Sans MS" pitchFamily="66" charset="0"/>
                          <a:ea typeface="Times New Roman"/>
                        </a:rPr>
                        <a:t>підлоги</a:t>
                      </a: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 </a:t>
                      </a:r>
                      <a:r>
                        <a:rPr lang="ru-RU" sz="1800" dirty="0" err="1">
                          <a:latin typeface="Comic Sans MS" pitchFamily="66" charset="0"/>
                          <a:ea typeface="Times New Roman"/>
                        </a:rPr>
                        <a:t>класної</a:t>
                      </a: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 </a:t>
                      </a:r>
                      <a:r>
                        <a:rPr lang="ru-RU" sz="1800" dirty="0" err="1">
                          <a:latin typeface="Comic Sans MS" pitchFamily="66" charset="0"/>
                          <a:ea typeface="Times New Roman"/>
                        </a:rPr>
                        <a:t>кімнати</a:t>
                      </a: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 1 </a:t>
                      </a:r>
                      <a:r>
                        <a:rPr lang="ru-RU" sz="1800" dirty="0" err="1">
                          <a:latin typeface="Comic Sans MS" pitchFamily="66" charset="0"/>
                          <a:ea typeface="Times New Roman"/>
                        </a:rPr>
                        <a:t>класу</a:t>
                      </a: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 2019-2020 н.р.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</a:rPr>
                        <a:t>8052 грн.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2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</a:rPr>
                        <a:t>Матеріали для стелі класної кімнати 1 класу 2019-2020 н.р.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</a:rPr>
                        <a:t>13892,6 грн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3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omic Sans MS" pitchFamily="66" charset="0"/>
                          <a:ea typeface="Times New Roman"/>
                        </a:rPr>
                        <a:t>Фарба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</a:rPr>
                        <a:t>6325 грн.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4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ОSB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</a:rPr>
                        <a:t>11841 грн.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5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omic Sans MS" pitchFamily="66" charset="0"/>
                          <a:ea typeface="Times New Roman"/>
                        </a:rPr>
                        <a:t>Валіки</a:t>
                      </a: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 для </a:t>
                      </a:r>
                      <a:r>
                        <a:rPr lang="ru-RU" sz="1800" dirty="0" err="1">
                          <a:latin typeface="Comic Sans MS" pitchFamily="66" charset="0"/>
                          <a:ea typeface="Times New Roman"/>
                        </a:rPr>
                        <a:t>фарбування</a:t>
                      </a: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, </a:t>
                      </a:r>
                      <a:r>
                        <a:rPr lang="ru-RU" sz="1800" dirty="0" err="1">
                          <a:latin typeface="Comic Sans MS" pitchFamily="66" charset="0"/>
                          <a:ea typeface="Times New Roman"/>
                        </a:rPr>
                        <a:t>пензлі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mic Sans MS" pitchFamily="66" charset="0"/>
                          <a:ea typeface="Times New Roman"/>
                        </a:rPr>
                        <a:t>534 грн.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5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omic Sans MS" pitchFamily="66" charset="0"/>
                          <a:ea typeface="Times New Roman"/>
                        </a:rPr>
                        <a:t>Всього</a:t>
                      </a:r>
                      <a:endParaRPr lang="ru-RU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40644,6 </a:t>
                      </a:r>
                      <a:r>
                        <a:rPr lang="ru-RU" sz="1800" dirty="0" err="1">
                          <a:latin typeface="Comic Sans MS" pitchFamily="66" charset="0"/>
                          <a:ea typeface="Times New Roman"/>
                        </a:rPr>
                        <a:t>грн</a:t>
                      </a:r>
                      <a:r>
                        <a:rPr lang="ru-RU" sz="1800" dirty="0">
                          <a:latin typeface="Comic Sans MS" pitchFamily="66" charset="0"/>
                          <a:ea typeface="Times New Roman"/>
                        </a:rPr>
                        <a:t>.</a:t>
                      </a: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9979" y="727039"/>
            <a:ext cx="8507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Матеріали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на ремонт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класних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кімнат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школи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957213" y="4262501"/>
            <a:ext cx="795983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За кошти, виділені міською радою, був проведений капітальний ремонт шкільної їдальні та харчоблоку           (640 000 грн.) і придбано для харчоблоку нове обладнання (74 000 грн.).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За спонсорські кошти на суму 13000 грн. в школі було замінено троє дверей.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90440" y="294735"/>
            <a:ext cx="87631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Школа – не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комора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знань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, 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світоч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розуму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Усі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діти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не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можуть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мати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однакові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здібності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. І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найважливіше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завдання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школи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–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виховання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здібностей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»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solidFill>
                  <a:srgbClr val="676767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676767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                     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В.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Сухомлинський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" name="Рисунок 6" descr="http://2.bp.blogspot.com/-JGrMFazu6eE/WX9aLqFq_VI/AAAAAAAAB0g/wLGEc20Qnn8uIviWx0XEyePHHrxBEeBlwCK4BGAYYCw/s1600/50000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057" y="3173409"/>
            <a:ext cx="8361477" cy="27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17513" y="398463"/>
            <a:ext cx="8726487" cy="949325"/>
          </a:xfrm>
        </p:spPr>
        <p:txBody>
          <a:bodyPr/>
          <a:lstStyle/>
          <a:p>
            <a:r>
              <a:rPr lang="ru-RU" sz="2200" u="sng" dirty="0" err="1" smtClean="0">
                <a:solidFill>
                  <a:srgbClr val="C00000"/>
                </a:solidFill>
              </a:rPr>
              <a:t>Робочі</a:t>
            </a:r>
            <a:r>
              <a:rPr lang="ru-RU" sz="2200" u="sng" dirty="0" smtClean="0">
                <a:solidFill>
                  <a:srgbClr val="C00000"/>
                </a:solidFill>
              </a:rPr>
              <a:t> </a:t>
            </a:r>
            <a:r>
              <a:rPr lang="ru-RU" sz="2200" u="sng" dirty="0" err="1" smtClean="0">
                <a:solidFill>
                  <a:srgbClr val="C00000"/>
                </a:solidFill>
              </a:rPr>
              <a:t>навчальні</a:t>
            </a:r>
            <a:r>
              <a:rPr lang="ru-RU" sz="2200" u="sng" dirty="0" smtClean="0">
                <a:solidFill>
                  <a:srgbClr val="C00000"/>
                </a:solidFill>
              </a:rPr>
              <a:t> </a:t>
            </a:r>
            <a:r>
              <a:rPr lang="ru-RU" sz="2200" u="sng" dirty="0" err="1" smtClean="0">
                <a:solidFill>
                  <a:srgbClr val="C00000"/>
                </a:solidFill>
              </a:rPr>
              <a:t>плани</a:t>
            </a:r>
            <a:r>
              <a:rPr lang="ru-RU" sz="2200" u="sng" dirty="0" smtClean="0">
                <a:solidFill>
                  <a:srgbClr val="C00000"/>
                </a:solidFill>
              </a:rPr>
              <a:t> на 201</a:t>
            </a:r>
            <a:r>
              <a:rPr lang="uk-UA" sz="2200" u="sng" dirty="0" smtClean="0">
                <a:solidFill>
                  <a:srgbClr val="C00000"/>
                </a:solidFill>
              </a:rPr>
              <a:t>8</a:t>
            </a:r>
            <a:r>
              <a:rPr lang="ru-RU" sz="2200" u="sng" dirty="0" smtClean="0">
                <a:solidFill>
                  <a:srgbClr val="C00000"/>
                </a:solidFill>
              </a:rPr>
              <a:t>-201</a:t>
            </a:r>
            <a:r>
              <a:rPr lang="uk-UA" sz="2200" u="sng" dirty="0" smtClean="0">
                <a:solidFill>
                  <a:srgbClr val="C00000"/>
                </a:solidFill>
              </a:rPr>
              <a:t>9</a:t>
            </a:r>
            <a:r>
              <a:rPr lang="ru-RU" sz="2200" u="sng" dirty="0" smtClean="0">
                <a:solidFill>
                  <a:srgbClr val="C00000"/>
                </a:solidFill>
              </a:rPr>
              <a:t> </a:t>
            </a:r>
            <a:r>
              <a:rPr lang="ru-RU" sz="2200" u="sng" dirty="0" err="1" smtClean="0">
                <a:solidFill>
                  <a:srgbClr val="C00000"/>
                </a:solidFill>
              </a:rPr>
              <a:t>навчальний</a:t>
            </a:r>
            <a:r>
              <a:rPr lang="ru-RU" sz="2200" u="sng" dirty="0" smtClean="0">
                <a:solidFill>
                  <a:srgbClr val="C00000"/>
                </a:solidFill>
              </a:rPr>
              <a:t> </a:t>
            </a:r>
            <a:r>
              <a:rPr lang="ru-RU" sz="2200" u="sng" dirty="0" err="1" smtClean="0">
                <a:solidFill>
                  <a:srgbClr val="C00000"/>
                </a:solidFill>
              </a:rPr>
              <a:t>рік</a:t>
            </a:r>
            <a:r>
              <a:rPr lang="ru-RU" sz="2200" u="sng" dirty="0" smtClean="0">
                <a:solidFill>
                  <a:srgbClr val="C00000"/>
                </a:solidFill>
              </a:rPr>
              <a:t> </a:t>
            </a:r>
            <a:r>
              <a:rPr lang="ru-RU" sz="2200" u="sng" dirty="0" err="1" smtClean="0">
                <a:solidFill>
                  <a:srgbClr val="C00000"/>
                </a:solidFill>
              </a:rPr>
              <a:t>складено</a:t>
            </a:r>
            <a:r>
              <a:rPr lang="ru-RU" sz="2200" dirty="0" smtClean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73006" y="1048486"/>
            <a:ext cx="839799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Наказу МОН №268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21.03.2018 року  «Про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затвердження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типових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та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освітніх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навчальних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програм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для 1-2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класів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закладів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загальної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середньої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освіти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Типової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освітньої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програми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закладів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загальної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середньої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освіти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(1-4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клас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розробленої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керівництвом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О. Я. Савченко,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затвердженої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Колегією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МОН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22.02.2018 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Наказу МОН №407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20.04.2018 року  «Про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затвердження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типової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освітньої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програми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закладів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загальної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середньої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освіти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І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ступеня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Наказу МОН №405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20.04.2018 року  «Про 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затвердження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типової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освітньої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програми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закладів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загальної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середньої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освіти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ІІ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ступеня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Положення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про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загальноосвітній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навчальний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заклад,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затверджене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постановою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Кабінету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Міністрів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27.08.2010 №778.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3467" y="690525"/>
            <a:ext cx="86170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dirty="0"/>
          </a:p>
        </p:txBody>
      </p:sp>
      <p:sp>
        <p:nvSpPr>
          <p:cNvPr id="4403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9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592658" y="2589202"/>
            <a:ext cx="6265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6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Дякую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за </a:t>
            </a:r>
            <a:r>
              <a:rPr kumimoji="0" lang="ru-RU" sz="6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увагу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!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226952" y="398421"/>
            <a:ext cx="8726608" cy="5476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err="1" smtClean="0">
                <a:solidFill>
                  <a:srgbClr val="C00000"/>
                </a:solidFill>
                <a:latin typeface="Cassandra" pitchFamily="66" charset="0"/>
                <a:ea typeface="+mj-ea"/>
                <a:cs typeface="Arial" pitchFamily="34" charset="0"/>
              </a:rPr>
              <a:t>Загальна</a:t>
            </a:r>
            <a:r>
              <a:rPr lang="ru-RU" sz="3200" dirty="0" smtClean="0">
                <a:solidFill>
                  <a:srgbClr val="C00000"/>
                </a:solidFill>
                <a:latin typeface="Cassandra" pitchFamily="66" charset="0"/>
                <a:ea typeface="+mj-ea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Cassandra" pitchFamily="66" charset="0"/>
                <a:ea typeface="+mj-ea"/>
                <a:cs typeface="Arial" pitchFamily="34" charset="0"/>
              </a:rPr>
              <a:t>інформація</a:t>
            </a:r>
            <a:r>
              <a:rPr lang="ru-RU" sz="3200" dirty="0" smtClean="0">
                <a:solidFill>
                  <a:srgbClr val="C00000"/>
                </a:solidFill>
                <a:latin typeface="Cassandra" pitchFamily="66" charset="0"/>
                <a:ea typeface="+mj-ea"/>
                <a:cs typeface="Arial" pitchFamily="34" charset="0"/>
              </a:rPr>
              <a:t> про школу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ssandra" pitchFamily="66" charset="0"/>
                <a:ea typeface="+mj-ea"/>
                <a:cs typeface="Arial" pitchFamily="34" charset="0"/>
              </a:rPr>
              <a:t> 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452A"/>
                </a:solidFill>
                <a:effectLst/>
                <a:uLnTx/>
                <a:uFillTx/>
                <a:latin typeface="Cassandra" pitchFamily="66" charset="0"/>
                <a:ea typeface="+mj-ea"/>
                <a:cs typeface="Arial" pitchFamily="34" charset="0"/>
              </a:rPr>
              <a:t/>
            </a:r>
            <a:b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452A"/>
                </a:solidFill>
                <a:effectLst/>
                <a:uLnTx/>
                <a:uFillTx/>
                <a:latin typeface="Cassandra" pitchFamily="66" charset="0"/>
                <a:ea typeface="+mj-ea"/>
                <a:cs typeface="Arial" pitchFamily="34" charset="0"/>
              </a:rPr>
            </a:b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4A452A"/>
              </a:solidFill>
              <a:effectLst/>
              <a:uLnTx/>
              <a:uFillTx/>
              <a:latin typeface="Cassandra" pitchFamily="66" charset="0"/>
              <a:ea typeface="+mj-ea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63466" y="1131959"/>
            <a:ext cx="86170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Філія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Гребінківська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загальноосвітня школа І-ІІ ступенів №1 Опорного закладу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Гребінківської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загальноосвітньої школи І-ІІІ ступенів №4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Гребінківської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міської ради Полтавської області є комунальною власністю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об’єднаної територіальної громади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Будівля школи прийнята в експлуатацію в 1938 році.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Земельна ділянка, яка належить школі, має площу 1,8309 га.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Навчальний заклад працює в І зміну.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авчальний тиждень -п’ятиденний.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навчання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українська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Середня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наповнюваність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класів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станов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ить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5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учнів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518" y="288882"/>
            <a:ext cx="5184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Кадрове</a:t>
            </a:r>
            <a:r>
              <a:rPr lang="ru-RU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забезпечення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031" y="3100384"/>
            <a:ext cx="8471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Якісний</a:t>
            </a:r>
            <a:r>
              <a:rPr lang="ru-RU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 склад </a:t>
            </a:r>
            <a:r>
              <a:rPr lang="ru-RU" sz="32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педагогічнихтпрацівників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36492" y="783164"/>
            <a:ext cx="86170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 201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8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-201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9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навчальному році штатними працівниками філія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Гребінківська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ЗОШ І-ІІ ступенів №1 була забезпечена на 100%. В школі працювало 25 педагогічних працівників (з них – 5 сумісників, 1 – у декретній відпустці), бібліотекар та 11 працівників з числа обслуговуючого персоналу.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82544" y="3676768"/>
            <a:ext cx="86614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 травень 201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9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року кваліфікаційний склад педагогічного колективу має такий вигляд: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Спеціаліст вищої категорії – 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0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ІІ категорії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Спеціаліст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10 розряд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Педагогічне звання «Вчитель-методист» – 1, 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lang="uk-UA" sz="2400" dirty="0" smtClean="0">
                <a:latin typeface="Comic Sans MS" pitchFamily="66" charset="0"/>
                <a:ea typeface="Calibri" pitchFamily="34" charset="0"/>
                <a:cs typeface="Arial" pitchFamily="34" charset="0"/>
              </a:rPr>
              <a:t>                              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«Старший вчитель»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2342" y="0"/>
            <a:ext cx="5659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Методична робота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99979" y="501847"/>
            <a:ext cx="8580556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Головна мета методичної роботи філії </a:t>
            </a:r>
            <a:r>
              <a:rPr kumimoji="0" lang="uk-UA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Гребінківська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ЗОШ І-ІІ ступенів №1 – це допомога педагогічним працівникам у реалізації актуальних завдань розвитку, удосконалення і підвищення професійного рівня.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Основою методичної роботи у колективі є: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	вивчення нормативних документів щодо діяльності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закладів освіти, які корегують та вдосконалюють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200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науково-методичний та фаховий рівень освітньої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200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діяльності педагогічних працівників;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	вивчення та впровадження в освітній процес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перспективних освітніх технологій;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	ознайомлення з передовим педагогічним досвідом;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	ознайомлення з кращими надбаннями педагогічної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науки;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	обмін досвідом в межах педагогічного колективу;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максимальне розкриття творчого потенціалу кожного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педагогічного працівника.</a:t>
            </a:r>
            <a:endParaRPr kumimoji="0" lang="uk-UA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73004" y="1377024"/>
            <a:ext cx="832496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Науково-методична проблема, над якою працює педагогічний колектив філії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Гребінківська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ЗОШ І-ІІ ступенів №1: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Забезпечення якісної освіти шляхом підвищення інноваційної культури педагогів як важливого чинника реалізації Концепції нової української школи».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Загальні</a:t>
            </a:r>
            <a:r>
              <a:rPr lang="ru-RU" sz="24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 напрямки </a:t>
            </a:r>
            <a:r>
              <a:rPr lang="ru-RU" sz="24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методичної</a:t>
            </a:r>
            <a:r>
              <a:rPr lang="ru-RU" sz="24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роботи</a:t>
            </a:r>
            <a:r>
              <a:rPr lang="ru-RU" sz="24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навчального</a:t>
            </a:r>
            <a:r>
              <a:rPr lang="ru-RU" sz="24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 закладу: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90440" y="268045"/>
            <a:ext cx="8953559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підвищення якості освіти шляхом оновлення змісту, форм і методів навчання та виховання, упровадження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компетентнісного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підходу;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науково-методичне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забезпечення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організації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навчально-виховного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процесу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умовах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реалізації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Державного стандарту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початкової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загальної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освіти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та Державного стандарту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базової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повної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загальної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середньої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освіти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оновлених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програм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підвищення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рівня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професійної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компетентності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педагогів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удосконалення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системи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управління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навчальним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закладом,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розвиток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державно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громадського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управління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делегування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повноважень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громадським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структурам (радам закладу,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піклувальним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батьківським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учнівським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радам,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тощо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)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умовах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децентралізації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розвиток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соціального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партнерства;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реалізація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програм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розвитку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освіти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оптимізація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виховного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простору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навчального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закладу,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формування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ціннісних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орієнтирів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розвиток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інформаційних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комунікативних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технологій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організація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дистанційного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змішаного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навчання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навчальному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закладі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, у тому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числі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дітей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особливими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потребами;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аналіз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стану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викладання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навчальних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предметів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результатів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зовнішнього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незалежного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оцінювання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моніторингу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рівня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навчальних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досягнень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учнів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підвищення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якості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ефективності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сучасного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уроку;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результативність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участі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Всеукраїнських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учнівських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олімпіадах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навчальних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предметів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MT"/>
                <a:cs typeface="Arial" pitchFamily="34" charset="0"/>
              </a:rPr>
              <a:t>, конкурсах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MT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9343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Участь у </a:t>
            </a:r>
            <a:r>
              <a:rPr lang="ru-RU" sz="3200" dirty="0" err="1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конкурсі</a:t>
            </a:r>
            <a:r>
              <a:rPr lang="ru-RU" sz="3200" dirty="0" smtClean="0">
                <a:solidFill>
                  <a:srgbClr val="C00000"/>
                </a:solidFill>
                <a:latin typeface="Cassandra" pitchFamily="66" charset="0"/>
                <a:cs typeface="Arial" pitchFamily="34" charset="0"/>
              </a:rPr>
              <a:t> «Учитель року - 2019»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84187" y="4697825"/>
            <a:ext cx="79963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 2019 році вчитель початкових класів Юрченко Ірина Валентинівна стала л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ауреатом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обласного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туру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Всеукраїнського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конкурсу “Учитель року-2019”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номінації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Вчитель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інклюзивного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класу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149" name="Picture 5" descr="368535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473" y="763551"/>
            <a:ext cx="5920716" cy="39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1909</Words>
  <Application>Microsoft Office PowerPoint</Application>
  <PresentationFormat>Экран (4:3)</PresentationFormat>
  <Paragraphs>333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 Звіт завідувача філії Гребінківська ЗОШ  І-ІІ ступенів №1 Ставицької Л.Д. 2018-2019 н.р.</vt:lpstr>
      <vt:lpstr>Слайд 2</vt:lpstr>
      <vt:lpstr>Робочі навчальні плани на 2018-2019 навчальний рік складено: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Admin</cp:lastModifiedBy>
  <cp:revision>48</cp:revision>
  <dcterms:created xsi:type="dcterms:W3CDTF">2011-07-06T07:21:00Z</dcterms:created>
  <dcterms:modified xsi:type="dcterms:W3CDTF">2019-08-28T18:51:10Z</dcterms:modified>
</cp:coreProperties>
</file>